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4" r:id="rId2"/>
    <p:sldId id="365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8" userDrawn="1">
          <p15:clr>
            <a:srgbClr val="A4A3A4"/>
          </p15:clr>
        </p15:guide>
        <p15:guide id="2" pos="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4" userDrawn="1">
          <p15:clr>
            <a:srgbClr val="A4A3A4"/>
          </p15:clr>
        </p15:guide>
        <p15:guide id="2" pos="2188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FF5A00"/>
    <a:srgbClr val="000000"/>
    <a:srgbClr val="99D6EC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4647" autoAdjust="0"/>
  </p:normalViewPr>
  <p:slideViewPr>
    <p:cSldViewPr>
      <p:cViewPr>
        <p:scale>
          <a:sx n="100" d="100"/>
          <a:sy n="100" d="100"/>
        </p:scale>
        <p:origin x="2568" y="-678"/>
      </p:cViewPr>
      <p:guideLst>
        <p:guide orient="horz" pos="598"/>
        <p:guide pos="87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74"/>
        <p:guide pos="2188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6" y="0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6" y="9371286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4" rIns="91389" bIns="456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8" y="4686501"/>
            <a:ext cx="5388610" cy="4439841"/>
          </a:xfrm>
          <a:prstGeom prst="rect">
            <a:avLst/>
          </a:prstGeom>
        </p:spPr>
        <p:txBody>
          <a:bodyPr vert="horz" lIns="91389" tIns="45694" rIns="91389" bIns="4569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3316"/>
          </a:xfrm>
          <a:prstGeom prst="rect">
            <a:avLst/>
          </a:prstGeom>
        </p:spPr>
        <p:txBody>
          <a:bodyPr vert="horz" lIns="91389" tIns="45694" rIns="91389" bIns="45694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7757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947215"/>
            <a:ext cx="5829300" cy="38350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2492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6721197"/>
            <a:ext cx="4800600" cy="2557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1662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64689" y="2196694"/>
            <a:ext cx="5139685" cy="475836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2492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8" y="431850"/>
            <a:ext cx="6580733" cy="348109"/>
          </a:xfrm>
        </p:spPr>
        <p:txBody>
          <a:bodyPr wrap="square">
            <a:spAutoFit/>
          </a:bodyPr>
          <a:lstStyle>
            <a:lvl1pPr algn="l">
              <a:defRPr lang="ja-JP" altLang="en-US" sz="1662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3"/>
            <a:ext cx="6505423" cy="111890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49"/>
            <a:ext cx="1285608" cy="213135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85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7"/>
            <a:ext cx="900888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1"/>
            <a:ext cx="761427" cy="111890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79" y="1104573"/>
            <a:ext cx="6581042" cy="431245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38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78042" lvl="0" indent="-178042">
              <a:spcBef>
                <a:spcPts val="415"/>
              </a:spcBef>
              <a:spcAft>
                <a:spcPts val="415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8479" y="396700"/>
            <a:ext cx="6555807" cy="552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8479" y="1156579"/>
            <a:ext cx="6555807" cy="897463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7404" y="9418154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2022/2/17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8880" y="94254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65204" y="94254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633039" rtl="0" eaLnBrk="1" latinLnBrk="0" hangingPunct="1">
        <a:spcBef>
          <a:spcPct val="0"/>
        </a:spcBef>
        <a:buNone/>
        <a:defRPr kumimoji="1" sz="1662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237390" indent="-237390" algn="l" defTabSz="633039" rtl="0" eaLnBrk="1" latinLnBrk="0" hangingPunct="1">
        <a:spcBef>
          <a:spcPts val="415"/>
        </a:spcBef>
        <a:spcAft>
          <a:spcPts val="415"/>
        </a:spcAft>
        <a:buClr>
          <a:srgbClr val="002060"/>
        </a:buClr>
        <a:buFont typeface="Wingdings" panose="05000000000000000000" pitchFamily="2" charset="2"/>
        <a:buChar char="l"/>
        <a:defRPr kumimoji="1" sz="138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14344" indent="-197825" algn="l" defTabSz="633039" rtl="0" eaLnBrk="1" latinLnBrk="0" hangingPunct="1">
        <a:spcBef>
          <a:spcPts val="415"/>
        </a:spcBef>
        <a:spcAft>
          <a:spcPts val="415"/>
        </a:spcAft>
        <a:buFont typeface="Arial" pitchFamily="34" charset="0"/>
        <a:buChar char="–"/>
        <a:defRPr kumimoji="1" sz="96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791299" indent="-158260" algn="l" defTabSz="633039" rtl="0" eaLnBrk="1" latinLnBrk="0" hangingPunct="1">
        <a:spcBef>
          <a:spcPts val="415"/>
        </a:spcBef>
        <a:spcAft>
          <a:spcPts val="415"/>
        </a:spcAft>
        <a:buFont typeface="Arial" pitchFamily="34" charset="0"/>
        <a:buChar char="•"/>
        <a:defRPr kumimoji="1" sz="7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itchFamily="34" charset="0"/>
        <a:buChar char="–"/>
        <a:defRPr kumimoji="1" sz="138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itchFamily="34" charset="0"/>
        <a:buChar char="»"/>
        <a:defRPr kumimoji="1" sz="138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68B1978-2203-4463-864D-B60676A389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12944" t="37111"/>
          <a:stretch/>
        </p:blipFill>
        <p:spPr>
          <a:xfrm>
            <a:off x="0" y="-2773"/>
            <a:ext cx="6858000" cy="1637979"/>
          </a:xfrm>
          <a:prstGeom prst="rect">
            <a:avLst/>
          </a:prstGeom>
        </p:spPr>
      </p:pic>
      <p:sp>
        <p:nvSpPr>
          <p:cNvPr id="39" name="Rectangle 30"/>
          <p:cNvSpPr>
            <a:spLocks noChangeArrowheads="1"/>
          </p:cNvSpPr>
          <p:nvPr/>
        </p:nvSpPr>
        <p:spPr bwMode="auto">
          <a:xfrm>
            <a:off x="814621" y="16748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Rectangle 56"/>
          <p:cNvSpPr>
            <a:spLocks noChangeArrowheads="1"/>
          </p:cNvSpPr>
          <p:nvPr/>
        </p:nvSpPr>
        <p:spPr bwMode="auto">
          <a:xfrm>
            <a:off x="814621" y="19034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2916" y="1695833"/>
            <a:ext cx="32556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この度、宮城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復興局・東北経済産業局・東北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農政局・東北運輸局・宮城労働局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及び石巻市の連携により、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地域経済活性化に関する支援策や企業向けの支援策について、下記のとおり説明会を開催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致します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 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参加方法については、コロナ禍を鑑み、従来の「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会場への来場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」に加え、「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オンライン視聴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」の２通りの参加が可能な形にしております。</a:t>
            </a:r>
            <a:endParaRPr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89719" y="37639"/>
            <a:ext cx="5699432" cy="1391532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ja-JP" altLang="en-US" sz="4000" dirty="0">
                <a:solidFill>
                  <a:schemeClr val="bg1"/>
                </a:solidFill>
              </a:rPr>
              <a:t>中小企業支援</a:t>
            </a:r>
            <a:r>
              <a:rPr lang="ja-JP" altLang="en-US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施策等</a:t>
            </a:r>
            <a: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4000" dirty="0">
                <a:solidFill>
                  <a:schemeClr val="bg1"/>
                </a:solidFill>
              </a:rPr>
              <a:t>合同</a:t>
            </a:r>
            <a:r>
              <a:rPr lang="ja-JP" altLang="en-US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説明会　</a:t>
            </a:r>
            <a: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endParaRPr kumimoji="1" lang="ja-JP" altLang="en-US" sz="2400" b="1" dirty="0">
              <a:solidFill>
                <a:srgbClr val="C00000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8B5CC58-6C34-4FD7-B63A-DEEF261CD342}"/>
              </a:ext>
            </a:extLst>
          </p:cNvPr>
          <p:cNvGrpSpPr/>
          <p:nvPr/>
        </p:nvGrpSpPr>
        <p:grpSpPr>
          <a:xfrm>
            <a:off x="142473" y="4160912"/>
            <a:ext cx="6683940" cy="2035970"/>
            <a:chOff x="142473" y="4160912"/>
            <a:chExt cx="6683940" cy="2035970"/>
          </a:xfrm>
        </p:grpSpPr>
        <p:sp>
          <p:nvSpPr>
            <p:cNvPr id="17" name="角丸四角形 157"/>
            <p:cNvSpPr>
              <a:spLocks noChangeArrowheads="1"/>
            </p:cNvSpPr>
            <p:nvPr/>
          </p:nvSpPr>
          <p:spPr bwMode="auto">
            <a:xfrm>
              <a:off x="150292" y="4286325"/>
              <a:ext cx="1181100" cy="358775"/>
            </a:xfrm>
            <a:prstGeom prst="roundRect">
              <a:avLst>
                <a:gd name="adj" fmla="val 16667"/>
              </a:avLst>
            </a:prstGeom>
            <a:solidFill>
              <a:srgbClr val="0064C8"/>
            </a:solidFill>
            <a:ln>
              <a:noFill/>
            </a:ln>
          </p:spPr>
          <p:txBody>
            <a:bodyPr vert="horz" wrap="square" lIns="91440" tIns="18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日　時</a:t>
              </a:r>
              <a:endParaRPr kumimoji="0" lang="ja-JP" altLang="ja-JP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正方形/長方形 150"/>
            <p:cNvSpPr>
              <a:spLocks noChangeArrowheads="1"/>
            </p:cNvSpPr>
            <p:nvPr/>
          </p:nvSpPr>
          <p:spPr bwMode="auto">
            <a:xfrm>
              <a:off x="1457127" y="4160912"/>
              <a:ext cx="5042452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18000" rIns="0" bIns="45720" numCol="1" anchor="ctr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b="1" u="sng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令和４</a:t>
              </a:r>
              <a:r>
                <a:rPr kumimoji="0" lang="ja-JP" altLang="en-US" b="1" i="0" u="sng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年２月２８日（月）</a:t>
              </a:r>
              <a:r>
                <a:rPr kumimoji="0" lang="en-US" altLang="ja-JP" b="1" i="0" u="sng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kumimoji="0" lang="ja-JP" altLang="en-US" b="1" i="0" u="sng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０</a:t>
              </a:r>
              <a:r>
                <a:rPr kumimoji="0" lang="ja-JP" altLang="en-US" b="1" u="sng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：０</a:t>
              </a:r>
              <a:r>
                <a:rPr kumimoji="0" lang="en-US" altLang="ja-JP" b="1" u="sng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0</a:t>
              </a:r>
              <a:r>
                <a:rPr kumimoji="0" lang="ja-JP" altLang="en-US" b="1" u="sng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～１５：０</a:t>
              </a:r>
              <a:r>
                <a:rPr kumimoji="0" lang="en-US" altLang="ja-JP" b="1" u="sng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0</a:t>
              </a:r>
              <a:endParaRPr kumimoji="0"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150292" y="4681047"/>
              <a:ext cx="1840124" cy="548959"/>
            </a:xfrm>
            <a:prstGeom prst="roundRect">
              <a:avLst/>
            </a:prstGeom>
            <a:solidFill>
              <a:srgbClr val="0064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1800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b="1" kern="100" dirty="0">
                  <a:solidFill>
                    <a:schemeClr val="bg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会</a:t>
              </a:r>
              <a:r>
                <a:rPr lang="ja-JP" altLang="en-US" b="1" kern="100" dirty="0">
                  <a:solidFill>
                    <a:schemeClr val="bg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b="1" kern="100" dirty="0">
                  <a:solidFill>
                    <a:schemeClr val="bg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場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2116151" y="4592960"/>
              <a:ext cx="465213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石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巻市水産総合振興センター</a:t>
              </a:r>
              <a:r>
                <a:rPr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階大会議室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（石巻市魚町</a:t>
              </a:r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2-12-3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）　</a:t>
              </a:r>
              <a:endPara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en-US" altLang="ja-JP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※40</a:t>
              </a:r>
              <a:r>
                <a:rPr kumimoji="1" lang="ja-JP" altLang="en-US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名に達した時点で締め切らせて頂きます。</a:t>
              </a:r>
              <a:endPara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148279" y="5861141"/>
              <a:ext cx="1842136" cy="335741"/>
            </a:xfrm>
            <a:prstGeom prst="roundRect">
              <a:avLst/>
            </a:prstGeom>
            <a:solidFill>
              <a:srgbClr val="0064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1800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対　象</a:t>
              </a:r>
              <a:endParaRPr 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116152" y="5889104"/>
              <a:ext cx="4584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地域企業・個人事業主、認定支援機関、行政機関等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角丸四角形 12">
              <a:extLst>
                <a:ext uri="{FF2B5EF4-FFF2-40B4-BE49-F238E27FC236}">
                  <a16:creationId xmlns:a16="http://schemas.microsoft.com/office/drawing/2014/main" id="{83629C99-4C46-46A3-88FC-036A705907DD}"/>
                </a:ext>
              </a:extLst>
            </p:cNvPr>
            <p:cNvSpPr/>
            <p:nvPr/>
          </p:nvSpPr>
          <p:spPr>
            <a:xfrm>
              <a:off x="142473" y="5276235"/>
              <a:ext cx="1864127" cy="556393"/>
            </a:xfrm>
            <a:prstGeom prst="roundRect">
              <a:avLst/>
            </a:prstGeom>
            <a:solidFill>
              <a:srgbClr val="0064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1800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オンライン視聴</a:t>
              </a:r>
              <a:endParaRPr 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" name="正方形/長方形 150">
              <a:extLst>
                <a:ext uri="{FF2B5EF4-FFF2-40B4-BE49-F238E27FC236}">
                  <a16:creationId xmlns:a16="http://schemas.microsoft.com/office/drawing/2014/main" id="{9AF7C8D9-37E8-4A50-988D-4F5051C40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890" y="5279504"/>
              <a:ext cx="458452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18000" rIns="0" bIns="45720" numCol="1" anchor="ctr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参加登録していただいた方に、オンライン</a:t>
              </a:r>
              <a:r>
                <a:rPr kumimoji="0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URL</a:t>
              </a:r>
              <a:r>
                <a:rPr kumimoji="0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（マイクロソフト</a:t>
              </a:r>
              <a:r>
                <a:rPr kumimoji="0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Teams</a:t>
              </a:r>
              <a:r>
                <a:rPr kumimoji="0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）と資料を送信させていただきます。</a:t>
              </a:r>
              <a:r>
                <a:rPr kumimoji="0" lang="en-US" altLang="ja-JP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kumimoji="0" lang="ja-JP" altLang="en-US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人数制限なし</a:t>
              </a:r>
              <a:endParaRPr kumimoji="0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A167D7FB-F929-45F5-9374-96BE0DDDD3C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b="43946"/>
          <a:stretch/>
        </p:blipFill>
        <p:spPr>
          <a:xfrm>
            <a:off x="5353886" y="88082"/>
            <a:ext cx="1414395" cy="79282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7B757B4-BFE2-4773-B0F2-C365C96474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2976" y="1771753"/>
            <a:ext cx="3555306" cy="2389159"/>
          </a:xfrm>
          <a:prstGeom prst="rect">
            <a:avLst/>
          </a:prstGeom>
        </p:spPr>
      </p:pic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BAB238A5-330C-4614-8DCC-2578B737E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778742"/>
              </p:ext>
            </p:extLst>
          </p:nvPr>
        </p:nvGraphicFramePr>
        <p:xfrm>
          <a:off x="151742" y="6248400"/>
          <a:ext cx="6518574" cy="3466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287">
                  <a:extLst>
                    <a:ext uri="{9D8B030D-6E8A-4147-A177-3AD203B41FA5}">
                      <a16:colId xmlns:a16="http://schemas.microsoft.com/office/drawing/2014/main" val="3463207489"/>
                    </a:ext>
                  </a:extLst>
                </a:gridCol>
                <a:gridCol w="3259287">
                  <a:extLst>
                    <a:ext uri="{9D8B030D-6E8A-4147-A177-3AD203B41FA5}">
                      <a16:colId xmlns:a16="http://schemas.microsoft.com/office/drawing/2014/main" val="1231695498"/>
                    </a:ext>
                  </a:extLst>
                </a:gridCol>
              </a:tblGrid>
              <a:tr h="4951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第一部（午前の部）</a:t>
                      </a:r>
                    </a:p>
                  </a:txBody>
                  <a:tcPr anchor="ctr">
                    <a:solidFill>
                      <a:srgbClr val="0064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第二部（午後の部）</a:t>
                      </a:r>
                    </a:p>
                  </a:txBody>
                  <a:tcPr anchor="ctr">
                    <a:solidFill>
                      <a:srgbClr val="0064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13979"/>
                  </a:ext>
                </a:extLst>
              </a:tr>
              <a:tr h="495149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経産省予算（経産局）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1】</a:t>
                      </a: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事業再構築補助金・ものづくり補助金など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昼休憩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(12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4750210"/>
                  </a:ext>
                </a:extLst>
              </a:tr>
              <a:tr h="495149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中小機構支援事業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2】</a:t>
                      </a: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災害復興支援、事業継続力強化支援など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厚労省予算（労働局）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6】</a:t>
                      </a:r>
                      <a:endParaRPr kumimoji="1" lang="zh-TW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zh-TW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雇用調整助成金、産業雇用安定助成金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8962972"/>
                  </a:ext>
                </a:extLst>
              </a:tr>
              <a:tr h="4951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休憩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水産庁</a:t>
                      </a:r>
                      <a:r>
                        <a:rPr kumimoji="1" lang="ja-JP" altLang="en-US" sz="9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ja-JP" altLang="en-US" sz="9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（水産庁）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7】</a:t>
                      </a: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復興支援回復センター事業など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2345948"/>
                  </a:ext>
                </a:extLst>
              </a:tr>
              <a:tr h="495149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JETRO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仙台支援事業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3】</a:t>
                      </a: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海外人材育成、バイヤーマッチングなど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休憩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zh-TW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6972673"/>
                  </a:ext>
                </a:extLst>
              </a:tr>
              <a:tr h="495149">
                <a:tc>
                  <a:txBody>
                    <a:bodyPr/>
                    <a:lstStyle/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農水省予算（農政局）　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4】</a:t>
                      </a: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加工食品輸出支援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､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輸出向け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HACCP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等対応施設整備など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zh-TW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zh-TW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zh-TW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zh-TW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観光関連予算（運輸局）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8】</a:t>
                      </a: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観光地の再生支援、看板商品の創出支援など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2961863"/>
                  </a:ext>
                </a:extLst>
              </a:tr>
              <a:tr h="49514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復興庁予算（復興局）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5】</a:t>
                      </a:r>
                    </a:p>
                    <a:p>
                      <a:pPr algn="l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ハンズオン支援、結いの場など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経産省予算（経産局）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資料１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省エネルギー補助金など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7035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48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887660" y="13177947"/>
            <a:ext cx="7536815" cy="560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71400" y="23755"/>
            <a:ext cx="65884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7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■送信先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番号：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0225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96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1023</a:t>
            </a:r>
            <a:endParaRPr kumimoji="0" lang="ja-JP" altLang="en-US" sz="2000" b="1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石巻市役所　商工課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200" b="0" i="0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　（</a:t>
            </a:r>
            <a:r>
              <a:rPr kumimoji="0" lang="en-US" altLang="ja-JP" sz="1200" b="0" i="0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TEL</a:t>
            </a:r>
            <a:r>
              <a:rPr kumimoji="0" lang="ja-JP" altLang="en-US" sz="1200" b="0" i="0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0225-95-1111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内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3520,2941</a:t>
            </a:r>
            <a:r>
              <a:rPr kumimoji="0" lang="ja-JP" altLang="en-US" sz="1200" b="0" i="0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1200" b="0" i="0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（添書不要　この用紙のみ送信願います）　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04471" y="1039413"/>
            <a:ext cx="54811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中小企業支援施策等 合同説明会　参加申込書</a:t>
            </a:r>
            <a:endParaRPr kumimoji="0"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967520"/>
              </p:ext>
            </p:extLst>
          </p:nvPr>
        </p:nvGraphicFramePr>
        <p:xfrm>
          <a:off x="205761" y="1447928"/>
          <a:ext cx="6408711" cy="37803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063">
                  <a:extLst>
                    <a:ext uri="{9D8B030D-6E8A-4147-A177-3AD203B41FA5}">
                      <a16:colId xmlns:a16="http://schemas.microsoft.com/office/drawing/2014/main" val="1746703318"/>
                    </a:ext>
                  </a:extLst>
                </a:gridCol>
                <a:gridCol w="4769648">
                  <a:extLst>
                    <a:ext uri="{9D8B030D-6E8A-4147-A177-3AD203B41FA5}">
                      <a16:colId xmlns:a16="http://schemas.microsoft.com/office/drawing/2014/main" val="926856303"/>
                    </a:ext>
                  </a:extLst>
                </a:gridCol>
              </a:tblGrid>
              <a:tr h="5593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参加方法の選択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（②を選択された方に後日オンライン用</a:t>
                      </a:r>
                      <a:r>
                        <a:rPr kumimoji="1" lang="en-US" altLang="ja-JP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と資料を送信いたします。）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①　会場への来場を希望　</a:t>
                      </a:r>
                      <a:endParaRPr kumimoji="1" lang="en-US" altLang="ja-JP" dirty="0"/>
                    </a:p>
                    <a:p>
                      <a:endParaRPr kumimoji="1" lang="en-US" altLang="ja-JP" sz="400" dirty="0"/>
                    </a:p>
                    <a:p>
                      <a:r>
                        <a:rPr kumimoji="1" lang="ja-JP" altLang="en-US" dirty="0"/>
                        <a:t>　②　オンライン視聴を希望（</a:t>
                      </a:r>
                      <a:r>
                        <a:rPr kumimoji="1" lang="en-US" altLang="ja-JP" dirty="0"/>
                        <a:t>※</a:t>
                      </a:r>
                      <a:r>
                        <a:rPr kumimoji="1" lang="ja-JP" altLang="en-US" dirty="0"/>
                        <a:t>職場、自宅などから視聴）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9047385"/>
                  </a:ext>
                </a:extLst>
              </a:tr>
              <a:tr h="3337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企業・団体名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3865977"/>
                  </a:ext>
                </a:extLst>
              </a:tr>
              <a:tr h="53705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①御所属・お役職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お名前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　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391575"/>
                  </a:ext>
                </a:extLst>
              </a:tr>
              <a:tr h="53705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②御所属・お役職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お名前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710792"/>
                  </a:ext>
                </a:extLst>
              </a:tr>
              <a:tr h="53705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③御所属・お役職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お名前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7805665"/>
                  </a:ext>
                </a:extLst>
              </a:tr>
              <a:tr h="5370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代表者御連絡先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（電話番号）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2954993"/>
                  </a:ext>
                </a:extLst>
              </a:tr>
              <a:tr h="5370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7205818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3410116" y="506710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pPr lvl="0" indent="1778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申込日：令和　　年　　月　　日</a:t>
            </a: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97152" y="94139"/>
            <a:ext cx="1898277" cy="461665"/>
          </a:xfrm>
          <a:prstGeom prst="rect">
            <a:avLst/>
          </a:prstGeom>
          <a:noFill/>
          <a:ln w="53975" cmpd="dbl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日（木）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申込〆切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24780" y="5117106"/>
            <a:ext cx="6405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7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indent="1778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御記載頂いた情報は本説明会の運営のみに利用し、第三者へは提供することはありません。</a:t>
            </a: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F92E53-8FAC-484E-8132-AD0F0DD02BC7}"/>
              </a:ext>
            </a:extLst>
          </p:cNvPr>
          <p:cNvSpPr txBox="1"/>
          <p:nvPr/>
        </p:nvSpPr>
        <p:spPr>
          <a:xfrm>
            <a:off x="4786524" y="1463740"/>
            <a:ext cx="18279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どちらかに○を付けてください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A1820B3-CC27-4DB7-913D-A0895017B0EA}"/>
              </a:ext>
            </a:extLst>
          </p:cNvPr>
          <p:cNvGrpSpPr/>
          <p:nvPr/>
        </p:nvGrpSpPr>
        <p:grpSpPr>
          <a:xfrm>
            <a:off x="205761" y="5562634"/>
            <a:ext cx="6408711" cy="4286910"/>
            <a:chOff x="205761" y="5562634"/>
            <a:chExt cx="6408711" cy="4286910"/>
          </a:xfrm>
        </p:grpSpPr>
        <p:sp>
          <p:nvSpPr>
            <p:cNvPr id="3" name="正方形/長方形 2"/>
            <p:cNvSpPr/>
            <p:nvPr/>
          </p:nvSpPr>
          <p:spPr bwMode="auto">
            <a:xfrm>
              <a:off x="205761" y="5562634"/>
              <a:ext cx="6408711" cy="42869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l">
                <a:spcBef>
                  <a:spcPts val="200"/>
                </a:spcBef>
              </a:pPr>
              <a:r>
                <a:rPr kumimoji="0" lang="en-US" altLang="ja-JP" sz="12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0" lang="ja-JP" altLang="en-US" sz="12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差し支え無い範囲で下記のアンケートに御協力をお願い致します。</a:t>
              </a:r>
              <a:r>
                <a:rPr kumimoji="0" lang="en-US" altLang="ja-JP" sz="12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①業種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□水産加工業　□製造業 □建設業 □運輸業 □卸売業  □小売業　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□サービス業　□宿泊業　□情報通信業 □金融機関　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□行政・支援機関　□その他　（　　　　　　　　　　　　）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②説明会で関心のある項目をお聞かせ下さい。（複数回答可）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□食品関連支援施策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</a:t>
              </a:r>
              <a:r>
                <a:rPr kumimoji="0" lang="zh-TW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中小企業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関連支援施策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□輸出支援施策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（特に関心のある分野・項目がございましたらお聞かせ下さい）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□設備投資補助金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試作品開発・生産性向上等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□設備投資補助金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省エネ機器等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□雇用助成金等　□輸出支援補助金　□商店街・観光活性化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□税制優遇　□専門家派遣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経営・技術指導等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□新エネルギー・再生エネルギー　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□知的財産管理　□事業承継支援　□人材育成支援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□その他（　　　　　　　　　　　　　　　　　　　　　　            　）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spcBef>
                  <a:spcPts val="200"/>
                </a:spcBef>
              </a:pP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③質問事項（</a:t>
              </a:r>
              <a:r>
                <a:rPr kumimoji="0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説明内容に反映させて頂きます。）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　　　　　　　　　　　　　　　　　　　　　　　　　　　　　　　　　　　　　　　　　　　　　　　　　）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0DB3603-B0EF-462F-BD07-3D3F78B0CEBC}"/>
                </a:ext>
              </a:extLst>
            </p:cNvPr>
            <p:cNvSpPr txBox="1"/>
            <p:nvPr/>
          </p:nvSpPr>
          <p:spPr>
            <a:xfrm>
              <a:off x="2492896" y="7016530"/>
              <a:ext cx="3484690" cy="6976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□観光関連支援施策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□エネルギー関連支援施策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kumimoji="0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□雇用関連施策</a:t>
              </a:r>
              <a:endPara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912355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937</Words>
  <Application>Microsoft Office PowerPoint</Application>
  <PresentationFormat>A4 210 x 297 mm</PresentationFormat>
  <Paragraphs>89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【機○・記載例なし】</vt:lpstr>
      <vt:lpstr>中小企業支援施策等 　　　　合同説明会　2／28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2020-01-10T06:01:55Z</dcterms:created>
  <dcterms:modified xsi:type="dcterms:W3CDTF">2022-02-17T06:16:04Z</dcterms:modified>
</cp:coreProperties>
</file>